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2" r:id="rId5"/>
    <p:sldId id="259" r:id="rId6"/>
    <p:sldId id="260" r:id="rId7"/>
    <p:sldId id="266" r:id="rId8"/>
    <p:sldId id="267" r:id="rId9"/>
    <p:sldId id="261" r:id="rId10"/>
    <p:sldId id="264" r:id="rId11"/>
    <p:sldId id="263" r:id="rId12"/>
    <p:sldId id="265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700A27-3E25-4A33-8899-B3AFB04E368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F23045F-EE61-4DAC-BB99-BD3B66FE28D8}">
      <dgm:prSet/>
      <dgm:spPr/>
      <dgm:t>
        <a:bodyPr/>
        <a:lstStyle/>
        <a:p>
          <a:r>
            <a:rPr lang="en-US"/>
            <a:t>Each particle represents a chemical substance (with their chemical formula written on it)</a:t>
          </a:r>
        </a:p>
      </dgm:t>
    </dgm:pt>
    <dgm:pt modelId="{E473DD02-F655-44D3-B5CD-A908ABF775EE}" type="parTrans" cxnId="{4B1E7DF4-D9D8-419C-92AE-75437A190E47}">
      <dgm:prSet/>
      <dgm:spPr/>
      <dgm:t>
        <a:bodyPr/>
        <a:lstStyle/>
        <a:p>
          <a:endParaRPr lang="en-US"/>
        </a:p>
      </dgm:t>
    </dgm:pt>
    <dgm:pt modelId="{567C8968-FDEB-44DB-A6DE-3941CF5CE319}" type="sibTrans" cxnId="{4B1E7DF4-D9D8-419C-92AE-75437A190E47}">
      <dgm:prSet/>
      <dgm:spPr/>
      <dgm:t>
        <a:bodyPr/>
        <a:lstStyle/>
        <a:p>
          <a:endParaRPr lang="en-US"/>
        </a:p>
      </dgm:t>
    </dgm:pt>
    <dgm:pt modelId="{38063B84-25CF-4E7B-B038-563EFF53A79E}">
      <dgm:prSet/>
      <dgm:spPr/>
      <dgm:t>
        <a:bodyPr/>
        <a:lstStyle/>
        <a:p>
          <a:r>
            <a:rPr lang="en-US"/>
            <a:t>The background of each level adheres to the actual environment that each chemical process occur: atmosphere, ground, lightning/rainy</a:t>
          </a:r>
        </a:p>
      </dgm:t>
    </dgm:pt>
    <dgm:pt modelId="{CAFA5674-19B8-4EAC-833A-6EE0DFEA0970}" type="parTrans" cxnId="{006F1972-3D50-4858-8C27-6EB009F2275E}">
      <dgm:prSet/>
      <dgm:spPr/>
      <dgm:t>
        <a:bodyPr/>
        <a:lstStyle/>
        <a:p>
          <a:endParaRPr lang="en-US"/>
        </a:p>
      </dgm:t>
    </dgm:pt>
    <dgm:pt modelId="{216D12F9-EA8F-46E5-831A-F70F9A1DDF08}" type="sibTrans" cxnId="{006F1972-3D50-4858-8C27-6EB009F2275E}">
      <dgm:prSet/>
      <dgm:spPr/>
      <dgm:t>
        <a:bodyPr/>
        <a:lstStyle/>
        <a:p>
          <a:endParaRPr lang="en-US"/>
        </a:p>
      </dgm:t>
    </dgm:pt>
    <dgm:pt modelId="{C6153D7B-BFD7-4B88-A63C-94A35B6D3606}">
      <dgm:prSet/>
      <dgm:spPr/>
      <dgm:t>
        <a:bodyPr/>
        <a:lstStyle/>
        <a:p>
          <a:r>
            <a:rPr lang="en-US"/>
            <a:t>However the color and size of each particle don’t follow scientific description. Too many particles do not have a color in real life (N2, O2, H2……)</a:t>
          </a:r>
        </a:p>
      </dgm:t>
    </dgm:pt>
    <dgm:pt modelId="{4CB16B16-8C0F-4A2E-9983-390F5827C387}" type="parTrans" cxnId="{0170D19C-C627-4644-9CFD-B05762064D33}">
      <dgm:prSet/>
      <dgm:spPr/>
      <dgm:t>
        <a:bodyPr/>
        <a:lstStyle/>
        <a:p>
          <a:endParaRPr lang="en-US"/>
        </a:p>
      </dgm:t>
    </dgm:pt>
    <dgm:pt modelId="{BB4CF48B-7CC5-4C95-9C1F-C0D51E88CB6E}" type="sibTrans" cxnId="{0170D19C-C627-4644-9CFD-B05762064D33}">
      <dgm:prSet/>
      <dgm:spPr/>
      <dgm:t>
        <a:bodyPr/>
        <a:lstStyle/>
        <a:p>
          <a:endParaRPr lang="en-US"/>
        </a:p>
      </dgm:t>
    </dgm:pt>
    <dgm:pt modelId="{F0BBD6DF-7DDB-41BF-A32C-D7CF10A452F9}" type="pres">
      <dgm:prSet presAssocID="{C2700A27-3E25-4A33-8899-B3AFB04E3681}" presName="linear" presStyleCnt="0">
        <dgm:presLayoutVars>
          <dgm:animLvl val="lvl"/>
          <dgm:resizeHandles val="exact"/>
        </dgm:presLayoutVars>
      </dgm:prSet>
      <dgm:spPr/>
    </dgm:pt>
    <dgm:pt modelId="{6ED81A21-1EF4-4E9B-A58F-AD3D9BDA0425}" type="pres">
      <dgm:prSet presAssocID="{3F23045F-EE61-4DAC-BB99-BD3B66FE28D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721532E-E3BD-4D67-A07B-9EEBACF7340F}" type="pres">
      <dgm:prSet presAssocID="{567C8968-FDEB-44DB-A6DE-3941CF5CE319}" presName="spacer" presStyleCnt="0"/>
      <dgm:spPr/>
    </dgm:pt>
    <dgm:pt modelId="{05A68552-68BE-4172-B101-57BEC3066CC1}" type="pres">
      <dgm:prSet presAssocID="{38063B84-25CF-4E7B-B038-563EFF53A79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81DC88F-F57E-43E7-9BE2-17ED83443ED8}" type="pres">
      <dgm:prSet presAssocID="{216D12F9-EA8F-46E5-831A-F70F9A1DDF08}" presName="spacer" presStyleCnt="0"/>
      <dgm:spPr/>
    </dgm:pt>
    <dgm:pt modelId="{63DC0454-18C0-45EF-8EEE-A94321814C05}" type="pres">
      <dgm:prSet presAssocID="{C6153D7B-BFD7-4B88-A63C-94A35B6D360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2C93C2B-06A4-424D-8DAC-90817CD9EA6E}" type="presOf" srcId="{C2700A27-3E25-4A33-8899-B3AFB04E3681}" destId="{F0BBD6DF-7DDB-41BF-A32C-D7CF10A452F9}" srcOrd="0" destOrd="0" presId="urn:microsoft.com/office/officeart/2005/8/layout/vList2"/>
    <dgm:cxn modelId="{A13E8543-3F4F-48A2-82BA-8D557BA854F4}" type="presOf" srcId="{3F23045F-EE61-4DAC-BB99-BD3B66FE28D8}" destId="{6ED81A21-1EF4-4E9B-A58F-AD3D9BDA0425}" srcOrd="0" destOrd="0" presId="urn:microsoft.com/office/officeart/2005/8/layout/vList2"/>
    <dgm:cxn modelId="{EE32764F-526F-44F8-BBB4-97C4CB561973}" type="presOf" srcId="{38063B84-25CF-4E7B-B038-563EFF53A79E}" destId="{05A68552-68BE-4172-B101-57BEC3066CC1}" srcOrd="0" destOrd="0" presId="urn:microsoft.com/office/officeart/2005/8/layout/vList2"/>
    <dgm:cxn modelId="{006F1972-3D50-4858-8C27-6EB009F2275E}" srcId="{C2700A27-3E25-4A33-8899-B3AFB04E3681}" destId="{38063B84-25CF-4E7B-B038-563EFF53A79E}" srcOrd="1" destOrd="0" parTransId="{CAFA5674-19B8-4EAC-833A-6EE0DFEA0970}" sibTransId="{216D12F9-EA8F-46E5-831A-F70F9A1DDF08}"/>
    <dgm:cxn modelId="{0170D19C-C627-4644-9CFD-B05762064D33}" srcId="{C2700A27-3E25-4A33-8899-B3AFB04E3681}" destId="{C6153D7B-BFD7-4B88-A63C-94A35B6D3606}" srcOrd="2" destOrd="0" parTransId="{4CB16B16-8C0F-4A2E-9983-390F5827C387}" sibTransId="{BB4CF48B-7CC5-4C95-9C1F-C0D51E88CB6E}"/>
    <dgm:cxn modelId="{4F83DADE-43CC-4A67-8BB6-0E29788CDC3B}" type="presOf" srcId="{C6153D7B-BFD7-4B88-A63C-94A35B6D3606}" destId="{63DC0454-18C0-45EF-8EEE-A94321814C05}" srcOrd="0" destOrd="0" presId="urn:microsoft.com/office/officeart/2005/8/layout/vList2"/>
    <dgm:cxn modelId="{4B1E7DF4-D9D8-419C-92AE-75437A190E47}" srcId="{C2700A27-3E25-4A33-8899-B3AFB04E3681}" destId="{3F23045F-EE61-4DAC-BB99-BD3B66FE28D8}" srcOrd="0" destOrd="0" parTransId="{E473DD02-F655-44D3-B5CD-A908ABF775EE}" sibTransId="{567C8968-FDEB-44DB-A6DE-3941CF5CE319}"/>
    <dgm:cxn modelId="{450B9C45-0864-44EE-94BC-5561E9535629}" type="presParOf" srcId="{F0BBD6DF-7DDB-41BF-A32C-D7CF10A452F9}" destId="{6ED81A21-1EF4-4E9B-A58F-AD3D9BDA0425}" srcOrd="0" destOrd="0" presId="urn:microsoft.com/office/officeart/2005/8/layout/vList2"/>
    <dgm:cxn modelId="{B4CCEA2F-B282-4847-BD20-BD524046E4C9}" type="presParOf" srcId="{F0BBD6DF-7DDB-41BF-A32C-D7CF10A452F9}" destId="{C721532E-E3BD-4D67-A07B-9EEBACF7340F}" srcOrd="1" destOrd="0" presId="urn:microsoft.com/office/officeart/2005/8/layout/vList2"/>
    <dgm:cxn modelId="{42B467D8-6BED-483F-A5FA-B663CA45A57D}" type="presParOf" srcId="{F0BBD6DF-7DDB-41BF-A32C-D7CF10A452F9}" destId="{05A68552-68BE-4172-B101-57BEC3066CC1}" srcOrd="2" destOrd="0" presId="urn:microsoft.com/office/officeart/2005/8/layout/vList2"/>
    <dgm:cxn modelId="{2D907C57-6FCB-4F70-9C2D-8B4C41DBD4D5}" type="presParOf" srcId="{F0BBD6DF-7DDB-41BF-A32C-D7CF10A452F9}" destId="{F81DC88F-F57E-43E7-9BE2-17ED83443ED8}" srcOrd="3" destOrd="0" presId="urn:microsoft.com/office/officeart/2005/8/layout/vList2"/>
    <dgm:cxn modelId="{7EE7B83B-2C63-47C7-979C-6E59B2435DAD}" type="presParOf" srcId="{F0BBD6DF-7DDB-41BF-A32C-D7CF10A452F9}" destId="{63DC0454-18C0-45EF-8EEE-A94321814C0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DA1438-CB1F-4DAE-94F0-A5E7EA71BD3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4E8C203-2AB9-4450-9528-4AD23B3E5625}">
      <dgm:prSet/>
      <dgm:spPr/>
      <dgm:t>
        <a:bodyPr/>
        <a:lstStyle/>
        <a:p>
          <a:r>
            <a:rPr lang="en-US"/>
            <a:t>Repeat to the first level</a:t>
          </a:r>
        </a:p>
      </dgm:t>
    </dgm:pt>
    <dgm:pt modelId="{3F26B3A5-16AC-49B8-883F-EE65E249A3C5}" type="parTrans" cxnId="{83A36EAE-A4BF-4280-B60D-506AA7528763}">
      <dgm:prSet/>
      <dgm:spPr/>
      <dgm:t>
        <a:bodyPr/>
        <a:lstStyle/>
        <a:p>
          <a:endParaRPr lang="en-US"/>
        </a:p>
      </dgm:t>
    </dgm:pt>
    <dgm:pt modelId="{D8439F57-C58F-415E-8A88-25FF8ECEDE1A}" type="sibTrans" cxnId="{83A36EAE-A4BF-4280-B60D-506AA7528763}">
      <dgm:prSet/>
      <dgm:spPr/>
      <dgm:t>
        <a:bodyPr/>
        <a:lstStyle/>
        <a:p>
          <a:endParaRPr lang="en-US"/>
        </a:p>
      </dgm:t>
    </dgm:pt>
    <dgm:pt modelId="{50394BA8-59FE-412B-AE7D-AA0FB4AF2B7C}">
      <dgm:prSet/>
      <dgm:spPr/>
      <dgm:t>
        <a:bodyPr/>
        <a:lstStyle/>
        <a:p>
          <a:r>
            <a:rPr lang="en-US"/>
            <a:t>Thank you for listening (●’◡’●)</a:t>
          </a:r>
        </a:p>
      </dgm:t>
    </dgm:pt>
    <dgm:pt modelId="{2811910A-B392-4022-8966-42A900DDA7EA}" type="parTrans" cxnId="{67C926C8-1FC8-4395-8C96-0A053ED8DC14}">
      <dgm:prSet/>
      <dgm:spPr/>
      <dgm:t>
        <a:bodyPr/>
        <a:lstStyle/>
        <a:p>
          <a:endParaRPr lang="en-US"/>
        </a:p>
      </dgm:t>
    </dgm:pt>
    <dgm:pt modelId="{ED793270-6723-4276-A130-6E7D2CEE125D}" type="sibTrans" cxnId="{67C926C8-1FC8-4395-8C96-0A053ED8DC14}">
      <dgm:prSet/>
      <dgm:spPr/>
      <dgm:t>
        <a:bodyPr/>
        <a:lstStyle/>
        <a:p>
          <a:endParaRPr lang="en-US"/>
        </a:p>
      </dgm:t>
    </dgm:pt>
    <dgm:pt modelId="{1622C0C5-5905-438A-864D-F65DF52B363E}" type="pres">
      <dgm:prSet presAssocID="{96DA1438-CB1F-4DAE-94F0-A5E7EA71BD37}" presName="root" presStyleCnt="0">
        <dgm:presLayoutVars>
          <dgm:dir/>
          <dgm:resizeHandles val="exact"/>
        </dgm:presLayoutVars>
      </dgm:prSet>
      <dgm:spPr/>
    </dgm:pt>
    <dgm:pt modelId="{79B28898-31F1-482A-B281-F1ED8DC7224D}" type="pres">
      <dgm:prSet presAssocID="{C4E8C203-2AB9-4450-9528-4AD23B3E5625}" presName="compNode" presStyleCnt="0"/>
      <dgm:spPr/>
    </dgm:pt>
    <dgm:pt modelId="{11995160-FC99-40D9-AE95-E9BEDEF5446D}" type="pres">
      <dgm:prSet presAssocID="{C4E8C203-2AB9-4450-9528-4AD23B3E5625}" presName="bgRect" presStyleLbl="bgShp" presStyleIdx="0" presStyleCnt="2"/>
      <dgm:spPr/>
    </dgm:pt>
    <dgm:pt modelId="{C278AF79-9F25-43F1-A5A9-779ABE089971}" type="pres">
      <dgm:prSet presAssocID="{C4E8C203-2AB9-4450-9528-4AD23B3E562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重复"/>
        </a:ext>
      </dgm:extLst>
    </dgm:pt>
    <dgm:pt modelId="{4C1FFD7E-B41E-4492-B91A-C071F35380A9}" type="pres">
      <dgm:prSet presAssocID="{C4E8C203-2AB9-4450-9528-4AD23B3E5625}" presName="spaceRect" presStyleCnt="0"/>
      <dgm:spPr/>
    </dgm:pt>
    <dgm:pt modelId="{4FC3DBE2-E8E8-41DB-AA79-789D032FBFB9}" type="pres">
      <dgm:prSet presAssocID="{C4E8C203-2AB9-4450-9528-4AD23B3E5625}" presName="parTx" presStyleLbl="revTx" presStyleIdx="0" presStyleCnt="2">
        <dgm:presLayoutVars>
          <dgm:chMax val="0"/>
          <dgm:chPref val="0"/>
        </dgm:presLayoutVars>
      </dgm:prSet>
      <dgm:spPr/>
    </dgm:pt>
    <dgm:pt modelId="{CF1B3BD6-1637-445D-A254-EFB38009D0B3}" type="pres">
      <dgm:prSet presAssocID="{D8439F57-C58F-415E-8A88-25FF8ECEDE1A}" presName="sibTrans" presStyleCnt="0"/>
      <dgm:spPr/>
    </dgm:pt>
    <dgm:pt modelId="{4B2331E5-5290-4CF6-952D-CFAC1F120327}" type="pres">
      <dgm:prSet presAssocID="{50394BA8-59FE-412B-AE7D-AA0FB4AF2B7C}" presName="compNode" presStyleCnt="0"/>
      <dgm:spPr/>
    </dgm:pt>
    <dgm:pt modelId="{ED7E22BD-A513-4C8F-A661-E3A85F4FBE16}" type="pres">
      <dgm:prSet presAssocID="{50394BA8-59FE-412B-AE7D-AA0FB4AF2B7C}" presName="bgRect" presStyleLbl="bgShp" presStyleIdx="1" presStyleCnt="2"/>
      <dgm:spPr/>
    </dgm:pt>
    <dgm:pt modelId="{C98FE498-B7E1-4D0E-A119-A18751613A05}" type="pres">
      <dgm:prSet presAssocID="{50394BA8-59FE-412B-AE7D-AA0FB4AF2B7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ngue Face Outline"/>
        </a:ext>
      </dgm:extLst>
    </dgm:pt>
    <dgm:pt modelId="{8B15A1E1-BAC9-49BF-9056-A5A58FA66390}" type="pres">
      <dgm:prSet presAssocID="{50394BA8-59FE-412B-AE7D-AA0FB4AF2B7C}" presName="spaceRect" presStyleCnt="0"/>
      <dgm:spPr/>
    </dgm:pt>
    <dgm:pt modelId="{D5A34D61-2653-4B05-9862-29DDB72F68CD}" type="pres">
      <dgm:prSet presAssocID="{50394BA8-59FE-412B-AE7D-AA0FB4AF2B7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42B053E-0736-4668-A068-E7E969DF51EA}" type="presOf" srcId="{50394BA8-59FE-412B-AE7D-AA0FB4AF2B7C}" destId="{D5A34D61-2653-4B05-9862-29DDB72F68CD}" srcOrd="0" destOrd="0" presId="urn:microsoft.com/office/officeart/2018/2/layout/IconVerticalSolidList"/>
    <dgm:cxn modelId="{E18BBF3E-C5A9-4147-97AD-BDF8CD8B1391}" type="presOf" srcId="{C4E8C203-2AB9-4450-9528-4AD23B3E5625}" destId="{4FC3DBE2-E8E8-41DB-AA79-789D032FBFB9}" srcOrd="0" destOrd="0" presId="urn:microsoft.com/office/officeart/2018/2/layout/IconVerticalSolidList"/>
    <dgm:cxn modelId="{EA813B98-D469-4C78-A1CB-8408A69A2B77}" type="presOf" srcId="{96DA1438-CB1F-4DAE-94F0-A5E7EA71BD37}" destId="{1622C0C5-5905-438A-864D-F65DF52B363E}" srcOrd="0" destOrd="0" presId="urn:microsoft.com/office/officeart/2018/2/layout/IconVerticalSolidList"/>
    <dgm:cxn modelId="{83A36EAE-A4BF-4280-B60D-506AA7528763}" srcId="{96DA1438-CB1F-4DAE-94F0-A5E7EA71BD37}" destId="{C4E8C203-2AB9-4450-9528-4AD23B3E5625}" srcOrd="0" destOrd="0" parTransId="{3F26B3A5-16AC-49B8-883F-EE65E249A3C5}" sibTransId="{D8439F57-C58F-415E-8A88-25FF8ECEDE1A}"/>
    <dgm:cxn modelId="{67C926C8-1FC8-4395-8C96-0A053ED8DC14}" srcId="{96DA1438-CB1F-4DAE-94F0-A5E7EA71BD37}" destId="{50394BA8-59FE-412B-AE7D-AA0FB4AF2B7C}" srcOrd="1" destOrd="0" parTransId="{2811910A-B392-4022-8966-42A900DDA7EA}" sibTransId="{ED793270-6723-4276-A130-6E7D2CEE125D}"/>
    <dgm:cxn modelId="{D8D77F73-88CB-4D64-8221-133967B488C6}" type="presParOf" srcId="{1622C0C5-5905-438A-864D-F65DF52B363E}" destId="{79B28898-31F1-482A-B281-F1ED8DC7224D}" srcOrd="0" destOrd="0" presId="urn:microsoft.com/office/officeart/2018/2/layout/IconVerticalSolidList"/>
    <dgm:cxn modelId="{3DA10D7C-8F27-4C71-87ED-FF9A10AD698C}" type="presParOf" srcId="{79B28898-31F1-482A-B281-F1ED8DC7224D}" destId="{11995160-FC99-40D9-AE95-E9BEDEF5446D}" srcOrd="0" destOrd="0" presId="urn:microsoft.com/office/officeart/2018/2/layout/IconVerticalSolidList"/>
    <dgm:cxn modelId="{BFC8573F-8984-4580-9CD4-548D87705833}" type="presParOf" srcId="{79B28898-31F1-482A-B281-F1ED8DC7224D}" destId="{C278AF79-9F25-43F1-A5A9-779ABE089971}" srcOrd="1" destOrd="0" presId="urn:microsoft.com/office/officeart/2018/2/layout/IconVerticalSolidList"/>
    <dgm:cxn modelId="{C5C75FAC-9C13-4D91-A3E3-02820C8B2962}" type="presParOf" srcId="{79B28898-31F1-482A-B281-F1ED8DC7224D}" destId="{4C1FFD7E-B41E-4492-B91A-C071F35380A9}" srcOrd="2" destOrd="0" presId="urn:microsoft.com/office/officeart/2018/2/layout/IconVerticalSolidList"/>
    <dgm:cxn modelId="{5CA0C6B0-07FA-42F7-BACF-EC4B80EE0CF0}" type="presParOf" srcId="{79B28898-31F1-482A-B281-F1ED8DC7224D}" destId="{4FC3DBE2-E8E8-41DB-AA79-789D032FBFB9}" srcOrd="3" destOrd="0" presId="urn:microsoft.com/office/officeart/2018/2/layout/IconVerticalSolidList"/>
    <dgm:cxn modelId="{0461CFFD-155F-4788-863B-FAB4F560571A}" type="presParOf" srcId="{1622C0C5-5905-438A-864D-F65DF52B363E}" destId="{CF1B3BD6-1637-445D-A254-EFB38009D0B3}" srcOrd="1" destOrd="0" presId="urn:microsoft.com/office/officeart/2018/2/layout/IconVerticalSolidList"/>
    <dgm:cxn modelId="{B88D23EE-97AB-4CB9-9340-AC568212DE72}" type="presParOf" srcId="{1622C0C5-5905-438A-864D-F65DF52B363E}" destId="{4B2331E5-5290-4CF6-952D-CFAC1F120327}" srcOrd="2" destOrd="0" presId="urn:microsoft.com/office/officeart/2018/2/layout/IconVerticalSolidList"/>
    <dgm:cxn modelId="{8CA722D7-E46B-452A-A66F-38E504A3C66B}" type="presParOf" srcId="{4B2331E5-5290-4CF6-952D-CFAC1F120327}" destId="{ED7E22BD-A513-4C8F-A661-E3A85F4FBE16}" srcOrd="0" destOrd="0" presId="urn:microsoft.com/office/officeart/2018/2/layout/IconVerticalSolidList"/>
    <dgm:cxn modelId="{DED1E7C2-2B35-48AF-B185-7E3072225CCF}" type="presParOf" srcId="{4B2331E5-5290-4CF6-952D-CFAC1F120327}" destId="{C98FE498-B7E1-4D0E-A119-A18751613A05}" srcOrd="1" destOrd="0" presId="urn:microsoft.com/office/officeart/2018/2/layout/IconVerticalSolidList"/>
    <dgm:cxn modelId="{21C099CF-F313-4333-949B-6BBB384F66BC}" type="presParOf" srcId="{4B2331E5-5290-4CF6-952D-CFAC1F120327}" destId="{8B15A1E1-BAC9-49BF-9056-A5A58FA66390}" srcOrd="2" destOrd="0" presId="urn:microsoft.com/office/officeart/2018/2/layout/IconVerticalSolidList"/>
    <dgm:cxn modelId="{A8C95DAE-82E5-45E7-8F93-DE5FCEC935BA}" type="presParOf" srcId="{4B2331E5-5290-4CF6-952D-CFAC1F120327}" destId="{D5A34D61-2653-4B05-9862-29DDB72F68C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81A21-1EF4-4E9B-A58F-AD3D9BDA0425}">
      <dsp:nvSpPr>
        <dsp:cNvPr id="0" name=""/>
        <dsp:cNvSpPr/>
      </dsp:nvSpPr>
      <dsp:spPr>
        <a:xfrm>
          <a:off x="0" y="65661"/>
          <a:ext cx="6513603" cy="187195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Each particle represents a chemical substance (with their chemical formula written on it)</a:t>
          </a:r>
        </a:p>
      </dsp:txBody>
      <dsp:txXfrm>
        <a:off x="91381" y="157042"/>
        <a:ext cx="6330841" cy="1689192"/>
      </dsp:txXfrm>
    </dsp:sp>
    <dsp:sp modelId="{05A68552-68BE-4172-B101-57BEC3066CC1}">
      <dsp:nvSpPr>
        <dsp:cNvPr id="0" name=""/>
        <dsp:cNvSpPr/>
      </dsp:nvSpPr>
      <dsp:spPr>
        <a:xfrm>
          <a:off x="0" y="2006735"/>
          <a:ext cx="6513603" cy="1871954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background of each level adheres to the actual environment that each chemical process occur: atmosphere, ground, lightning/rainy</a:t>
          </a:r>
        </a:p>
      </dsp:txBody>
      <dsp:txXfrm>
        <a:off x="91381" y="2098116"/>
        <a:ext cx="6330841" cy="1689192"/>
      </dsp:txXfrm>
    </dsp:sp>
    <dsp:sp modelId="{63DC0454-18C0-45EF-8EEE-A94321814C05}">
      <dsp:nvSpPr>
        <dsp:cNvPr id="0" name=""/>
        <dsp:cNvSpPr/>
      </dsp:nvSpPr>
      <dsp:spPr>
        <a:xfrm>
          <a:off x="0" y="3947810"/>
          <a:ext cx="6513603" cy="187195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However the color and size of each particle don’t follow scientific description. Too many particles do not have a color in real life (N2, O2, H2……)</a:t>
          </a:r>
        </a:p>
      </dsp:txBody>
      <dsp:txXfrm>
        <a:off x="91381" y="4039191"/>
        <a:ext cx="6330841" cy="16891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995160-FC99-40D9-AE95-E9BEDEF5446D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8AF79-9F25-43F1-A5A9-779ABE089971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C3DBE2-E8E8-41DB-AA79-789D032FBFB9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Repeat to the first level</a:t>
          </a:r>
        </a:p>
      </dsp:txBody>
      <dsp:txXfrm>
        <a:off x="2039300" y="956381"/>
        <a:ext cx="4474303" cy="1765627"/>
      </dsp:txXfrm>
    </dsp:sp>
    <dsp:sp modelId="{ED7E22BD-A513-4C8F-A661-E3A85F4FBE16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8FE498-B7E1-4D0E-A119-A18751613A05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A34D61-2653-4B05-9862-29DDB72F68CD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Thank you for listening (●’◡’●)</a:t>
          </a:r>
        </a:p>
      </dsp:txBody>
      <dsp:txXfrm>
        <a:off x="2039300" y="3163416"/>
        <a:ext cx="4474303" cy="1765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FAA402-C151-41BC-93C5-C27BA1E10E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8641AD-876F-4713-B9AD-F91C3E821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DB708E-0BF5-43B0-B5BC-1A868A72E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A811E-291D-4554-B726-05A4B91DC976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B4CEBD-4EEA-4398-A566-8F69A1D82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4F2557-A9C4-446C-B0DE-E804F2A45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AE5D1-2F99-46C3-A5DE-BE45917C3B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64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0F1F8C-2167-4D84-B075-5A21CBA6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6CD15E-F278-4740-AC9F-1635EC9E2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D1F69A-8515-45B3-A71A-085C13A87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A811E-291D-4554-B726-05A4B91DC976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181D27-6BDB-4702-94B6-FF5DF4965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9A65F8-02A7-4640-843C-E2CCFAE4E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AE5D1-2F99-46C3-A5DE-BE45917C3B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830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4DB9F88-05E5-48DB-A39C-94956F673B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C35545-8153-46FE-9D60-33D0BE58D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A5C84E-6374-4570-8CFB-B91EAAACE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A811E-291D-4554-B726-05A4B91DC976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2183E1-13D4-4BEC-A34C-B151270E1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DCCBE7-D3C8-4704-AC17-0A0FDF75B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AE5D1-2F99-46C3-A5DE-BE45917C3B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97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364CE-5A49-435C-AD8C-2BAC72994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E29732-13DC-4028-B858-019A02965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5EA36B-1C05-4E61-AB86-00C534866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A811E-291D-4554-B726-05A4B91DC976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BB3238-E906-46C5-99D6-BEEE8119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3108C8-D18D-4323-AEEB-CEAA86049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AE5D1-2F99-46C3-A5DE-BE45917C3B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37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EB0C9-55D0-4B1E-843A-8A6835840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13BC33-5725-4E07-A1F7-C0F6C38E1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5CCA32-32CD-4E1F-A8A2-DF6932ED1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A811E-291D-4554-B726-05A4B91DC976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842C25-E670-4FB2-9525-4AF326F5F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3FFDB8-0B11-41EC-AF54-AE089F751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AE5D1-2F99-46C3-A5DE-BE45917C3B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162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14235-A64C-47AB-B9D1-EDA3CBBFF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9ABEFA-F4A0-478F-83BD-1C2C0655BD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8E5D35-1B99-4422-A817-DF57D5105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C99BD9-837F-4E7D-B93D-2D38F55BA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A811E-291D-4554-B726-05A4B91DC976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0D7AD1-C355-4BEF-949C-8E71DC7B1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EFD640-AA6F-450E-A7CD-971B88131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AE5D1-2F99-46C3-A5DE-BE45917C3B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68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F159D3-ADC3-4647-ABF0-0755AA74B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490378-F42E-4CE5-9A48-A3F32E59B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5BDF63-ACA5-4BFA-9598-EC962B362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1A04213-B87E-4AE2-96FD-5EB1E7351A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0BD0081-B9C1-41E3-9E45-F20DC55948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7813847-F629-4C66-A232-3E6B961C9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A811E-291D-4554-B726-05A4B91DC976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C562111-D0DC-4F07-8D93-B91CB84CD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395C3B5-CDB2-4E3E-8842-CE4E643A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AE5D1-2F99-46C3-A5DE-BE45917C3B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836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07D050-451E-4177-B6F6-15FE301B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A97B64-0375-456F-9F93-880BB924B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A811E-291D-4554-B726-05A4B91DC976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1926AA-593C-4106-BD27-9D6E5C029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DCAE1E-2E07-4BA2-986E-95A4CFA4E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AE5D1-2F99-46C3-A5DE-BE45917C3B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84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20737EE-D3E9-459F-BB70-78FE3DB61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A811E-291D-4554-B726-05A4B91DC976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DEF67E-0460-44DE-ABF5-413214EA1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997EF0-9D35-4C02-A2B7-426A7AE2B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AE5D1-2F99-46C3-A5DE-BE45917C3B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827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BE14D8-77CA-4C3A-8A79-C001C87F5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E748B2-9089-47A5-9E2D-F503F57B2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5035BC-5818-4C4F-B177-030B48B6F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43C5B-C31A-46E2-A822-031CE18C0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A811E-291D-4554-B726-05A4B91DC976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715F2B-FEF5-4B8D-80BA-9C16A1F8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4E04CA-9832-45FE-ABEE-941D345A9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AE5D1-2F99-46C3-A5DE-BE45917C3B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127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867A0F-055A-4A35-B652-DF8FC8D02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117E710-E280-4FF8-99F6-C987ECA531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B13E31-C3E2-4F9B-B9F3-7C18AD683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EABC46-057F-45A4-9C42-0999C3D08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A811E-291D-4554-B726-05A4B91DC976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AD9F86-8117-4B68-BD20-BB466FC16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F50849-46A9-4201-85B4-2619601F8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AE5D1-2F99-46C3-A5DE-BE45917C3B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10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4DD9902-C91D-44FD-B54D-E6455BAD3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55EA14-7235-47E1-A400-50A939C51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2C207F-FC7D-431B-BC83-902FFCAA9C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A811E-291D-4554-B726-05A4B91DC976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3284BC-4EDB-4301-86DC-441D2C4D7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1E8F37-A19C-44FB-917F-D572FD3966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AE5D1-2F99-46C3-A5DE-BE45917C3B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415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14106-2C3B-444E-A7D5-8A89BCB86F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89" r="1711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1A28E64-38F9-4F85-9EF1-135B7366FC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79" y="1122363"/>
            <a:ext cx="5039243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4400" dirty="0"/>
              <a:t>Midterm Project</a:t>
            </a:r>
            <a:br>
              <a:rPr lang="en-US" altLang="zh-CN" sz="4400" dirty="0"/>
            </a:br>
            <a:br>
              <a:rPr lang="en-US" altLang="zh-CN" sz="4400" dirty="0"/>
            </a:br>
            <a:r>
              <a:rPr lang="en-US" altLang="zh-CN" sz="4400" dirty="0"/>
              <a:t>“The adventure of Nitrogen Atom”</a:t>
            </a:r>
            <a:endParaRPr lang="zh-CN" altLang="en-US" sz="4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609BDAA-C55C-4A7B-8536-A118C14F5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dirty="0"/>
              <a:t>Aining Liu</a:t>
            </a:r>
            <a:endParaRPr lang="zh-CN" altLang="en-US" sz="2800" dirty="0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568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8E55668-8970-46F6-845E-9B4605217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37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Rectangle 2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256953-9C68-425F-855B-DC14EA948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Possible Solution</a:t>
            </a:r>
            <a:br>
              <a:rPr lang="en-US" altLang="zh-CN" sz="23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2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thought process: don’t want O2 to fall in the gap, so fill in the gap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675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977BD99-E557-4DC5-9C56-4AD3A87DF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2047" y="-239789"/>
            <a:ext cx="3091607" cy="1655483"/>
          </a:xfrm>
        </p:spPr>
        <p:txBody>
          <a:bodyPr anchor="b">
            <a:normAutofit/>
          </a:bodyPr>
          <a:lstStyle/>
          <a:p>
            <a:pPr marL="342900" lvl="0" indent="-342900"/>
            <a:r>
              <a:rPr lang="en-US" altLang="zh-CN" sz="37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Denitrification</a:t>
            </a:r>
            <a:br>
              <a:rPr lang="zh-CN" altLang="zh-CN" sz="37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en-US" sz="37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01E63A-8154-4D8D-9477-12C963F31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2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BD7824-77DE-4AF2-9D3E-0F7AA4AE3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032" y="986319"/>
            <a:ext cx="3699952" cy="550047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 nature, denitrification can take place in both terrestrial and marine 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ecosystems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 Typically, denitrification occurs in anoxic environments, where the concentration of dissolved and freely available oxygen is depleted. 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kern="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r>
              <a:rPr lang="en-US" altLang="zh-CN" sz="2000" kern="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2 NO</a:t>
            </a:r>
            <a:r>
              <a:rPr lang="en-US" altLang="zh-CN" sz="2000" kern="0" baseline="-250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3</a:t>
            </a:r>
            <a:r>
              <a:rPr lang="zh-CN" altLang="zh-CN" sz="2000" kern="0" baseline="300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−</a:t>
            </a:r>
            <a:r>
              <a:rPr lang="en-US" altLang="zh-CN" sz="2000" kern="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 + 10 e</a:t>
            </a:r>
            <a:r>
              <a:rPr lang="zh-CN" altLang="zh-CN" sz="2000" kern="0" baseline="300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−</a:t>
            </a:r>
            <a:r>
              <a:rPr lang="en-US" altLang="zh-CN" sz="2000" kern="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 + 12 H</a:t>
            </a:r>
            <a:r>
              <a:rPr lang="en-US" altLang="zh-CN" sz="2000" kern="0" baseline="300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+</a:t>
            </a:r>
            <a:r>
              <a:rPr lang="en-US" altLang="zh-CN" sz="2000" kern="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 → N</a:t>
            </a:r>
            <a:r>
              <a:rPr lang="en-US" altLang="zh-CN" sz="2000" kern="0" baseline="-250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2</a:t>
            </a:r>
            <a:r>
              <a:rPr lang="en-US" altLang="zh-CN" sz="2000" kern="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 + 6 H</a:t>
            </a:r>
            <a:r>
              <a:rPr lang="en-US" altLang="zh-CN" sz="2000" kern="0" baseline="-250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2</a:t>
            </a:r>
            <a:r>
              <a:rPr lang="en-US" altLang="zh-CN" sz="2000" kern="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O</a:t>
            </a:r>
          </a:p>
          <a:p>
            <a:endParaRPr lang="en-US" altLang="zh-CN" sz="2000" kern="0" dirty="0"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r>
              <a:rPr lang="en-US" altLang="zh-CN" sz="2000" kern="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Left: H+</a:t>
            </a:r>
          </a:p>
          <a:p>
            <a:r>
              <a:rPr lang="en-US" altLang="zh-CN" sz="2000" kern="0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Right: NO3- (from previous level)</a:t>
            </a:r>
          </a:p>
          <a:p>
            <a:endParaRPr lang="en-US" altLang="zh-CN" sz="2000" kern="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r>
              <a:rPr lang="en-US" altLang="zh-CN" sz="2000" kern="0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Goal: NO3- collide with H+ to get N2</a:t>
            </a:r>
          </a:p>
          <a:p>
            <a:endParaRPr lang="zh-CN" altLang="en-US" sz="1100" dirty="0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800504-E769-43FB-A366-316853B4DB3D}"/>
              </a:ext>
            </a:extLst>
          </p:cNvPr>
          <p:cNvSpPr txBox="1"/>
          <p:nvPr/>
        </p:nvSpPr>
        <p:spPr>
          <a:xfrm>
            <a:off x="4640497" y="312833"/>
            <a:ext cx="25308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kern="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We got N2 again! </a:t>
            </a:r>
            <a:r>
              <a:rPr lang="en-US" altLang="zh-CN" sz="2400" b="1" kern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Cycle complete!</a:t>
            </a:r>
            <a:endParaRPr lang="zh-CN" altLang="zh-CN" sz="2400" b="1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2188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85D709D-5DB4-4210-BA83-5C7687FB6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At Last……</a:t>
            </a:r>
            <a:endParaRPr lang="zh-CN" alt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76C473E0-19BC-40C8-9536-85791D6D55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350876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5433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2721F5-8BCA-489D-AAA4-64635D74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7" y="226978"/>
            <a:ext cx="4840010" cy="1807305"/>
          </a:xfrm>
        </p:spPr>
        <p:txBody>
          <a:bodyPr>
            <a:normAutofit/>
          </a:bodyPr>
          <a:lstStyle/>
          <a:p>
            <a:r>
              <a:rPr lang="en-US" altLang="zh-CN" b="1" dirty="0"/>
              <a:t>Inspiration and Concept</a:t>
            </a:r>
            <a:endParaRPr lang="zh-CN" alt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7D100-6F2E-45DC-8F1E-F22A6C3A0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70" r="16596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B614CC-74CC-4E1C-B678-ADD9ED0BF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7" y="2034283"/>
            <a:ext cx="5435057" cy="4582274"/>
          </a:xfrm>
        </p:spPr>
        <p:txBody>
          <a:bodyPr>
            <a:normAutofit/>
          </a:bodyPr>
          <a:lstStyle/>
          <a:p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 "active" nitrogen added through human activities every 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year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causes a series of environment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al issues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such acidification of water bodies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 greenhouse gas emissions problem. </a:t>
            </a:r>
            <a:endParaRPr lang="en-US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Goal of this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project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n informative view of the nitrogen cycle in</a:t>
            </a:r>
            <a:r>
              <a:rPr lang="en-US" altLang="zh-CN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nature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nspire </a:t>
            </a:r>
            <a:r>
              <a:rPr lang="en-US" altLang="zh-CN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players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to think of related ecology issues. </a:t>
            </a:r>
            <a:endParaRPr lang="en-US" altLang="zh-CN" sz="2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Motivates creative thinking when tackling each level</a:t>
            </a:r>
          </a:p>
          <a:p>
            <a:endParaRPr lang="en-US" altLang="zh-CN" sz="19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1900" dirty="0"/>
          </a:p>
        </p:txBody>
      </p:sp>
    </p:spTree>
    <p:extLst>
      <p:ext uri="{BB962C8B-B14F-4D97-AF65-F5344CB8AC3E}">
        <p14:creationId xmlns:p14="http://schemas.microsoft.com/office/powerpoint/2010/main" val="4150540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3D8652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76DAED4-E86B-4DFA-8482-8DC5AD77F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Mechanic</a:t>
            </a: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4" name="图片 3" descr="Nitrogen Cycle | Land Management Online Course">
            <a:extLst>
              <a:ext uri="{FF2B5EF4-FFF2-40B4-BE49-F238E27FC236}">
                <a16:creationId xmlns:a16="http://schemas.microsoft.com/office/drawing/2014/main" id="{35C4FCC2-51FA-4C61-A3DA-CE655F4E75B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0723"/>
          <a:stretch/>
        </p:blipFill>
        <p:spPr bwMode="auto">
          <a:xfrm>
            <a:off x="327547" y="2454903"/>
            <a:ext cx="7058306" cy="4080254"/>
          </a:xfrm>
          <a:prstGeom prst="rect">
            <a:avLst/>
          </a:prstGeom>
          <a:noFill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A5F35D-0C11-4C66-94EE-E56E0C05F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264" y="702873"/>
            <a:ext cx="3748440" cy="5452253"/>
          </a:xfrm>
        </p:spPr>
        <p:txBody>
          <a:bodyPr anchor="ctr">
            <a:normAutofit/>
          </a:bodyPr>
          <a:lstStyle/>
          <a:p>
            <a:r>
              <a:rPr lang="en-US" altLang="zh-CN" sz="2400" dirty="0">
                <a:solidFill>
                  <a:srgbClr val="FFFFFF"/>
                </a:solidFill>
              </a:rPr>
              <a:t>Create polygons to help particles collide</a:t>
            </a:r>
          </a:p>
          <a:p>
            <a:r>
              <a:rPr lang="en-US" altLang="zh-CN" sz="2400" dirty="0">
                <a:solidFill>
                  <a:srgbClr val="FFFFFF"/>
                </a:solidFill>
              </a:rPr>
              <a:t>Polygon and particle adheres to physical laws (gravity, collision, etc.)</a:t>
            </a:r>
          </a:p>
          <a:p>
            <a:r>
              <a:rPr lang="en-US" altLang="zh-CN" sz="2400" dirty="0">
                <a:solidFill>
                  <a:srgbClr val="FFFFFF"/>
                </a:solidFill>
              </a:rPr>
              <a:t>Polygons must be concave</a:t>
            </a:r>
          </a:p>
          <a:p>
            <a:r>
              <a:rPr lang="en-US" altLang="zh-CN" sz="2400" dirty="0">
                <a:solidFill>
                  <a:srgbClr val="FFFFFF"/>
                </a:solidFill>
              </a:rPr>
              <a:t>Polygons can break into triangles</a:t>
            </a:r>
          </a:p>
          <a:p>
            <a:r>
              <a:rPr lang="en-US" altLang="zh-CN" sz="2400" dirty="0">
                <a:solidFill>
                  <a:srgbClr val="FFFFFF"/>
                </a:solidFill>
              </a:rPr>
              <a:t>Three levels form a cycle (after level 3 come back to level 1, simulates the actual nitrogen cycle)</a:t>
            </a:r>
          </a:p>
        </p:txBody>
      </p:sp>
    </p:spTree>
    <p:extLst>
      <p:ext uri="{BB962C8B-B14F-4D97-AF65-F5344CB8AC3E}">
        <p14:creationId xmlns:p14="http://schemas.microsoft.com/office/powerpoint/2010/main" val="1195596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3534AB0-DFB5-4114-B9FB-4493A385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Some details</a:t>
            </a: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FCFA19E4-7017-4450-A78A-E529606050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85128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2482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F9D68AC-4D48-42F6-959F-D0DDE0D0E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245" y="174661"/>
            <a:ext cx="3548807" cy="1199768"/>
          </a:xfrm>
        </p:spPr>
        <p:txBody>
          <a:bodyPr anchor="b">
            <a:normAutofit/>
          </a:bodyPr>
          <a:lstStyle/>
          <a:p>
            <a:r>
              <a:rPr lang="en-US" altLang="zh-CN" sz="3600" b="1" dirty="0"/>
              <a:t>Level 1 – Nitrogen Fixation</a:t>
            </a:r>
            <a:endParaRPr lang="zh-CN" altLang="en-US" sz="36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FC1462-0527-4AFC-AEAA-8BF5080E3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40" b="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5E155F-D36A-4620-8676-52841AF37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245" y="1549088"/>
            <a:ext cx="3713438" cy="4707874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>
                <a:effectLst/>
                <a:cs typeface="Times New Roman" panose="02020603050405020304" pitchFamily="18" charset="0"/>
              </a:rPr>
              <a:t>The process that converts free N2 (nitrogen in the atmosphere) into nitrogen compounds</a:t>
            </a:r>
          </a:p>
          <a:p>
            <a:endParaRPr lang="en-US" altLang="zh-CN" sz="2400" dirty="0"/>
          </a:p>
          <a:p>
            <a:r>
              <a:rPr lang="en-US" altLang="zh-CN" sz="2400" dirty="0"/>
              <a:t>Left: </a:t>
            </a:r>
            <a:r>
              <a:rPr lang="en-US" altLang="zh-CN" sz="2400" dirty="0">
                <a:effectLst/>
                <a:cs typeface="Times New Roman" panose="02020603050405020304" pitchFamily="18" charset="0"/>
              </a:rPr>
              <a:t>microorganism</a:t>
            </a:r>
          </a:p>
          <a:p>
            <a:r>
              <a:rPr lang="en-US" altLang="zh-CN" sz="2400" dirty="0">
                <a:cs typeface="Times New Roman" panose="02020603050405020304" pitchFamily="18" charset="0"/>
              </a:rPr>
              <a:t>Right: H2</a:t>
            </a:r>
          </a:p>
          <a:p>
            <a:r>
              <a:rPr lang="en-US" altLang="zh-CN" sz="2400" dirty="0">
                <a:cs typeface="Times New Roman" panose="02020603050405020304" pitchFamily="18" charset="0"/>
              </a:rPr>
              <a:t>Middle: free N2</a:t>
            </a:r>
          </a:p>
          <a:p>
            <a:endParaRPr lang="en-US" altLang="zh-CN" sz="2400" dirty="0">
              <a:cs typeface="Times New Roman" panose="02020603050405020304" pitchFamily="18" charset="0"/>
            </a:endParaRPr>
          </a:p>
          <a:p>
            <a:r>
              <a:rPr lang="en-US" altLang="zh-CN" sz="2400" dirty="0">
                <a:cs typeface="Times New Roman" panose="02020603050405020304" pitchFamily="18" charset="0"/>
              </a:rPr>
              <a:t>Goal: make N2 in the middle collide with org or H2</a:t>
            </a:r>
            <a:endParaRPr lang="zh-CN" alt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00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A6FC33-7C44-4EA0-B9AA-6DA493BAF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911" y="1088063"/>
            <a:ext cx="3335242" cy="1292596"/>
          </a:xfrm>
        </p:spPr>
        <p:txBody>
          <a:bodyPr anchor="b">
            <a:normAutofit/>
          </a:bodyPr>
          <a:lstStyle/>
          <a:p>
            <a:r>
              <a:rPr lang="en-US" altLang="zh-CN" sz="4000" b="1" dirty="0"/>
              <a:t>Possible solutions</a:t>
            </a:r>
            <a:endParaRPr lang="zh-CN" altLang="en-US" sz="4000" b="1" dirty="0"/>
          </a:p>
        </p:txBody>
      </p:sp>
      <p:grpSp>
        <p:nvGrpSpPr>
          <p:cNvPr id="22" name="Group 1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3F24CD-33ED-4F2A-A381-72F64E2AD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2589088"/>
            <a:ext cx="3058623" cy="3750262"/>
          </a:xfrm>
        </p:spPr>
        <p:txBody>
          <a:bodyPr anchor="t">
            <a:normAutofit/>
          </a:bodyPr>
          <a:lstStyle/>
          <a:p>
            <a:r>
              <a:rPr lang="en-US" altLang="zh-CN" dirty="0"/>
              <a:t>Outside in</a:t>
            </a:r>
          </a:p>
          <a:p>
            <a:pPr marL="0" indent="0">
              <a:buNone/>
            </a:pPr>
            <a:r>
              <a:rPr lang="en-US" altLang="zh-CN" dirty="0"/>
              <a:t>-create a ramp, utilize gravity</a:t>
            </a:r>
          </a:p>
          <a:p>
            <a:r>
              <a:rPr lang="en-US" altLang="zh-CN" dirty="0"/>
              <a:t>Inside out</a:t>
            </a:r>
          </a:p>
          <a:p>
            <a:pPr marL="0" indent="0">
              <a:buNone/>
            </a:pPr>
            <a:r>
              <a:rPr lang="en-US" altLang="zh-CN" dirty="0"/>
              <a:t>-scattered triangles to make N2 “float” outside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DE6782-1A92-4800-B18D-A4EFB9C3C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1" r="9296" b="3"/>
          <a:stretch/>
        </p:blipFill>
        <p:spPr>
          <a:xfrm>
            <a:off x="4636963" y="1"/>
            <a:ext cx="3731799" cy="33832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E94519-C0A4-4988-843C-96F2E74D7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6" r="8501" b="-3"/>
          <a:stretch/>
        </p:blipFill>
        <p:spPr>
          <a:xfrm>
            <a:off x="8460201" y="10"/>
            <a:ext cx="3731799" cy="33832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59AEB5-41D4-4399-A0E0-9AB91A08C4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432" r="-2" b="10040"/>
          <a:stretch/>
        </p:blipFill>
        <p:spPr>
          <a:xfrm>
            <a:off x="4639055" y="3474720"/>
            <a:ext cx="7552944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51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4EA37B-1790-4F43-85C5-5A753D5841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01" r="-1" b="32971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5548D45-744C-47D0-A054-E42276D0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Coding detail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cxnSp>
        <p:nvCxnSpPr>
          <p:cNvPr id="35" name="Straight Connector 29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4146FD-30A6-4CFD-8F22-B05605A05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ofxbox2d Addon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Polygon-&gt;triangles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ABB5055-AFB5-4698-B3CF-BA2F137CBEDC}"/>
              </a:ext>
            </a:extLst>
          </p:cNvPr>
          <p:cNvSpPr/>
          <p:nvPr/>
        </p:nvSpPr>
        <p:spPr>
          <a:xfrm>
            <a:off x="4654193" y="698643"/>
            <a:ext cx="4335695" cy="698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377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D17E88-A5B5-419D-A39A-EB9F7A1E1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4337"/>
          <a:stretch/>
        </p:blipFill>
        <p:spPr>
          <a:xfrm>
            <a:off x="291974" y="255009"/>
            <a:ext cx="11548872" cy="436849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24F9D3-D84C-4711-A796-39DBB569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Coding detail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F4BCD3-A35D-4B42-97A6-17FB2B197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ofxbox2d Addon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Particle collision</a:t>
            </a:r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sz="1700" dirty="0">
              <a:solidFill>
                <a:schemeClr val="bg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AA7842B-9CE7-4BD4-A2E8-C969F1DE8474}"/>
              </a:ext>
            </a:extLst>
          </p:cNvPr>
          <p:cNvSpPr/>
          <p:nvPr/>
        </p:nvSpPr>
        <p:spPr>
          <a:xfrm>
            <a:off x="2609636" y="3852809"/>
            <a:ext cx="1705510" cy="3493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447F66-C219-4331-8F1E-20A2960151B7}"/>
              </a:ext>
            </a:extLst>
          </p:cNvPr>
          <p:cNvSpPr txBox="1"/>
          <p:nvPr/>
        </p:nvSpPr>
        <p:spPr>
          <a:xfrm>
            <a:off x="4715839" y="3287730"/>
            <a:ext cx="4397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 little sound effect to make it more interactive</a:t>
            </a:r>
          </a:p>
          <a:p>
            <a:r>
              <a:rPr lang="en-US" altLang="zh-CN" sz="2400" dirty="0"/>
              <a:t>“player feedback”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5690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CECBECF-F6CE-4C9D-A4A3-FAEDDF028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249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6C8DB1-7D98-4C31-98EE-1B8E5125A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/>
              <a:t>Level 2 - Nitrification</a:t>
            </a:r>
            <a:endParaRPr lang="zh-CN" altLang="en-US" sz="3600" dirty="0"/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FB7F15-BF65-46E7-ACC5-6B58616B7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595" y="3429000"/>
            <a:ext cx="5001981" cy="2965439"/>
          </a:xfrm>
        </p:spPr>
        <p:txBody>
          <a:bodyPr anchor="ctr">
            <a:noAutofit/>
          </a:bodyPr>
          <a:lstStyle/>
          <a:p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Nitrification is an important step in the </a:t>
            </a:r>
            <a:r>
              <a:rPr lang="en-US" altLang="zh-CN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nitrogen cycle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in </a:t>
            </a:r>
            <a:r>
              <a:rPr lang="en-US" altLang="zh-CN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soil</a:t>
            </a:r>
            <a:endParaRPr lang="en-US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400" dirty="0"/>
          </a:p>
          <a:p>
            <a:r>
              <a:rPr lang="en-US" altLang="zh-CN" sz="2400" dirty="0"/>
              <a:t>Left: </a:t>
            </a:r>
            <a:r>
              <a:rPr lang="en-US" altLang="zh-CN" sz="2400" dirty="0">
                <a:effectLst/>
                <a:cs typeface="Times New Roman" panose="02020603050405020304" pitchFamily="18" charset="0"/>
              </a:rPr>
              <a:t>O2</a:t>
            </a:r>
          </a:p>
          <a:p>
            <a:r>
              <a:rPr lang="en-US" altLang="zh-CN" sz="2400" dirty="0">
                <a:cs typeface="Times New Roman" panose="02020603050405020304" pitchFamily="18" charset="0"/>
              </a:rPr>
              <a:t>Right: NH3 (from previous level)</a:t>
            </a:r>
          </a:p>
          <a:p>
            <a:pPr marL="0" indent="0">
              <a:buNone/>
            </a:pPr>
            <a:endParaRPr lang="en-US" altLang="zh-CN" sz="2400" dirty="0">
              <a:cs typeface="Times New Roman" panose="02020603050405020304" pitchFamily="18" charset="0"/>
            </a:endParaRPr>
          </a:p>
          <a:p>
            <a:r>
              <a:rPr lang="en-US" altLang="zh-CN" sz="2400" dirty="0">
                <a:cs typeface="Times New Roman" panose="02020603050405020304" pitchFamily="18" charset="0"/>
              </a:rPr>
              <a:t>Goal: O2 collide with NH3 to get NO3-</a:t>
            </a:r>
            <a:endParaRPr lang="zh-CN" altLang="en-US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319345-CDEE-4F0C-AB16-2197DD9D414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09036" y="327763"/>
            <a:ext cx="4991098" cy="87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93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445</Words>
  <Application>Microsoft Office PowerPoint</Application>
  <PresentationFormat>宽屏</PresentationFormat>
  <Paragraphs>60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等线 Light</vt:lpstr>
      <vt:lpstr>Arial</vt:lpstr>
      <vt:lpstr>Calibri</vt:lpstr>
      <vt:lpstr>Office 主题​​</vt:lpstr>
      <vt:lpstr>Midterm Project  “The adventure of Nitrogen Atom”</vt:lpstr>
      <vt:lpstr>Inspiration and Concept</vt:lpstr>
      <vt:lpstr>Mechanic</vt:lpstr>
      <vt:lpstr>Some details</vt:lpstr>
      <vt:lpstr>Level 1 – Nitrogen Fixation</vt:lpstr>
      <vt:lpstr>Possible solutions</vt:lpstr>
      <vt:lpstr>Coding detail</vt:lpstr>
      <vt:lpstr>Coding detail</vt:lpstr>
      <vt:lpstr>Level 2 - Nitrification</vt:lpstr>
      <vt:lpstr>Possible Solution thought process: don’t want O2 to fall in the gap, so fill in the gap</vt:lpstr>
      <vt:lpstr>Denitrification </vt:lpstr>
      <vt:lpstr>At Last……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 Project  “The adventure of Nitrogen Atom”</dc:title>
  <dc:creator>Aining Liu</dc:creator>
  <cp:lastModifiedBy>Aining Liu</cp:lastModifiedBy>
  <cp:revision>1</cp:revision>
  <dcterms:created xsi:type="dcterms:W3CDTF">2020-11-22T22:15:40Z</dcterms:created>
  <dcterms:modified xsi:type="dcterms:W3CDTF">2020-11-22T22:18:11Z</dcterms:modified>
</cp:coreProperties>
</file>